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9" r:id="rId3"/>
    <p:sldId id="321" r:id="rId5"/>
    <p:sldId id="387" r:id="rId6"/>
    <p:sldId id="323" r:id="rId7"/>
    <p:sldId id="351" r:id="rId8"/>
    <p:sldId id="651" r:id="rId9"/>
    <p:sldId id="350" r:id="rId10"/>
    <p:sldId id="802" r:id="rId11"/>
    <p:sldId id="649" r:id="rId12"/>
    <p:sldId id="773" r:id="rId13"/>
    <p:sldId id="774" r:id="rId14"/>
    <p:sldId id="804" r:id="rId15"/>
    <p:sldId id="803" r:id="rId16"/>
    <p:sldId id="358" r:id="rId17"/>
    <p:sldId id="796" r:id="rId18"/>
    <p:sldId id="778" r:id="rId19"/>
    <p:sldId id="795" r:id="rId20"/>
    <p:sldId id="356" r:id="rId21"/>
    <p:sldId id="359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830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创意电子进阶</a:t>
              </a:r>
              <a:endParaRPr lang="zh-CN" altLang="en-US" sz="6700" spc="-300" dirty="0">
                <a:solidFill>
                  <a:schemeClr val="accent1"/>
                </a:solidFill>
                <a:latin typeface="+mj-lt"/>
                <a:ea typeface="+mj-ea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  <a:endParaRPr lang="zh-CN" altLang="en-US" sz="35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  <a:endParaRPr lang="zh-CN" altLang="en-US" sz="2400" b="1" dirty="0">
                <a:latin typeface="+mn-ea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2602249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② 逐个点亮满屏灯。拖出两个for循环代码块进行嵌套，注意修改循环中的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变量。内层循环逐行点亮，外层循环逐列点亮，先执行内层循环，再执行外层循环，由此实现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先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从左到右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再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从上到下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的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效果。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717165" y="2987675"/>
            <a:ext cx="7411720" cy="2912110"/>
            <a:chOff x="4250" y="4516"/>
            <a:chExt cx="11672" cy="458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50" y="4516"/>
              <a:ext cx="11672" cy="458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3586" y="4750"/>
              <a:ext cx="954" cy="8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4730" y="5764"/>
              <a:ext cx="954" cy="8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1484193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③ 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逐行点亮满屏灯。将上个步骤中的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延时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0.1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秒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拖到内层循环外面，体会两者的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不同。</a:t>
            </a:r>
            <a:endParaRPr lang="zh-CN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2240" y="3625215"/>
            <a:ext cx="6600825" cy="2562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2239645"/>
            <a:ext cx="6260465" cy="24606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06800" y="3934460"/>
            <a:ext cx="723900" cy="3594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步骤②</a:t>
            </a:r>
            <a:endParaRPr lang="zh-CN" altLang="en-US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37755" y="5541010"/>
            <a:ext cx="723900" cy="35941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pc="1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步骤③</a:t>
            </a:r>
            <a:endParaRPr lang="zh-CN" altLang="en-US" spc="100" dirty="0" smtClean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1484193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④ 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逐列点亮满屏灯。类比逐行点亮的代码，只需将内外循环换个位置即可，在这个程序中，内循环是列，外循环是行，即先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从上到下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再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“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从左到右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”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。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7145" y="2728595"/>
            <a:ext cx="7477125" cy="29184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1484193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⑤ 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逐列两边向中间点亮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满屏灯</a:t>
            </a:r>
            <a:r>
              <a:rPr 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。由于是从两边向中间点亮，外循环为行，只需循环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16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÷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2=8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次，内循环还是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列，在第一次循环时，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x=0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和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x=15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的灯需要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同时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点亮，每一次循环，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x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的值向中间缩进，直到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x=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７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结束。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0" y="2798445"/>
            <a:ext cx="6964045" cy="33362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460"/>
            <a:ext cx="4384040" cy="1606550"/>
          </a:xfrm>
        </p:spPr>
        <p:txBody>
          <a:bodyPr>
            <a:normAutofit/>
          </a:bodyPr>
          <a:lstStyle/>
          <a:p>
            <a:r>
              <a:rPr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</a:rPr>
              <a:t>循环嵌套是指在一个循环语句中再定义一个循环语句的语法结构。</a:t>
            </a:r>
            <a:endParaRPr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838200" y="1133817"/>
            <a:ext cx="5109091" cy="460375"/>
          </a:xfrm>
        </p:spPr>
        <p:txBody>
          <a:bodyPr/>
          <a:lstStyle/>
          <a:p>
            <a:r>
              <a:rPr lang="zh-CN" altLang="en-US" dirty="0"/>
              <a:t> “</a:t>
            </a:r>
            <a:r>
              <a:rPr dirty="0"/>
              <a:t>循环嵌套与双重for循环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0" y="3996055"/>
            <a:ext cx="5882005" cy="18688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6860" y="1246505"/>
            <a:ext cx="6249035" cy="24555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尝试实现逐行向中间点亮满屏灯。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9418"/>
            <a:ext cx="10337800" cy="1129938"/>
          </a:xfrm>
        </p:spPr>
        <p:txBody>
          <a:bodyPr>
            <a:normAutofit/>
          </a:bodyPr>
          <a:lstStyle/>
          <a:p>
            <a:r>
              <a:rPr lang="zh-CN" dirty="0"/>
              <a:t>尝试在点阵屏上</a:t>
            </a:r>
            <a:r>
              <a:rPr lang="zh-CN" dirty="0"/>
              <a:t>逐行呈现</a:t>
            </a:r>
            <a:r>
              <a:rPr lang="zh-CN" dirty="0"/>
              <a:t>上三角形。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985" y="2389505"/>
            <a:ext cx="6700520" cy="26485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  <a:endParaRPr lang="zh-CN" altLang="en-US" sz="800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347210" y="2166324"/>
            <a:ext cx="3497580" cy="1309370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8</a:t>
            </a:r>
            <a:r>
              <a:rPr lang="en-US" altLang="zh-CN" dirty="0"/>
              <a:t> </a:t>
            </a:r>
            <a:r>
              <a:rPr lang="zh-CN" altLang="en-US" dirty="0"/>
              <a:t>课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3020058" y="3369434"/>
            <a:ext cx="6151880" cy="1715770"/>
          </a:xfrm>
        </p:spPr>
        <p:txBody>
          <a:bodyPr/>
          <a:lstStyle/>
          <a:p>
            <a:r>
              <a:rPr lang="zh-CN" altLang="en-US" dirty="0"/>
              <a:t>流水点阵</a:t>
            </a:r>
            <a:r>
              <a:rPr lang="zh-CN" altLang="en-US" dirty="0"/>
              <a:t>屏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38200" y="1988854"/>
            <a:ext cx="5782733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140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大家能看出图片中的人是谁</a:t>
            </a: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吗？</a:t>
            </a:r>
            <a:endParaRPr 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indent="612140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我们都知道点连成线，线连成面。但在由点组成的点阵图里，每个点按照一定的规则</a:t>
            </a: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分布，也能呈现出一幅</a:t>
            </a: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美丽的</a:t>
            </a: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画面。</a:t>
            </a:r>
            <a:endParaRPr 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rcRect b="12247"/>
          <a:stretch>
            <a:fillRect/>
          </a:stretch>
        </p:blipFill>
        <p:spPr>
          <a:xfrm>
            <a:off x="7027545" y="1783080"/>
            <a:ext cx="3164205" cy="3944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858250" y="5727700"/>
            <a:ext cx="1333500" cy="2794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400" spc="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图片来源于网络</a:t>
            </a:r>
            <a:endParaRPr lang="zh-CN" altLang="en-US" sz="1400" spc="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1228449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Mixgo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 CE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显示屏是由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8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×</a:t>
            </a:r>
            <a:r>
              <a:rPr lang="en-US" altLang="zh-CN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16LED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点阵组成的，我们能否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让点阵屏上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的点流动起来</a:t>
            </a:r>
            <a:r>
              <a:rPr lang="zh-CN" altLang="en-US" dirty="0">
                <a:latin typeface="方正准圆简体" panose="03000509000000000000" charset="-122"/>
                <a:ea typeface="方正准圆简体" panose="03000509000000000000" charset="-122"/>
                <a:cs typeface="方正准圆简体" panose="03000509000000000000" charset="-122"/>
                <a:sym typeface="+mn-ea"/>
              </a:rPr>
              <a:t>呢？</a:t>
            </a:r>
            <a:endParaRPr lang="zh-CN" altLang="en-US" dirty="0">
              <a:latin typeface="方正准圆简体" panose="03000509000000000000" charset="-122"/>
              <a:ea typeface="方正准圆简体" panose="03000509000000000000" charset="-122"/>
              <a:cs typeface="方正准圆简体" panose="03000509000000000000" charset="-122"/>
              <a:sym typeface="+mn-ea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0" b="29500"/>
          <a:stretch>
            <a:fillRect/>
          </a:stretch>
        </p:blipFill>
        <p:spPr bwMode="auto">
          <a:xfrm>
            <a:off x="3225438" y="2673895"/>
            <a:ext cx="6649174" cy="272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885690" y="2778760"/>
            <a:ext cx="3423920" cy="16960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  <a:endParaRPr lang="zh-CN" altLang="en-US" dirty="0"/>
          </a:p>
        </p:txBody>
      </p:sp>
      <p:sp>
        <p:nvSpPr>
          <p:cNvPr id="20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268730"/>
            <a:ext cx="10214610" cy="1638935"/>
          </a:xfrm>
        </p:spPr>
        <p:txBody>
          <a:bodyPr/>
          <a:lstStyle/>
          <a:p>
            <a:pPr marL="0" indent="0">
              <a:buNone/>
            </a:pPr>
            <a:r>
              <a:rPr lang="zh-CN" dirty="0"/>
              <a:t>想要让点阵屏上的点流动起来，首先要清楚每个点是按照什么顺序排列的，先尝试逐个点亮一行，再尝试逐个点亮满屏，再试试逐行和</a:t>
            </a:r>
            <a:r>
              <a:rPr lang="zh-CN" dirty="0"/>
              <a:t>逐列点亮满屏，最后试着完成逐列两边向中间点亮</a:t>
            </a:r>
            <a:r>
              <a:rPr lang="zh-CN" dirty="0"/>
              <a:t>满屏。</a:t>
            </a:r>
            <a:endParaRPr lang="zh-CN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预备知识</a:t>
            </a:r>
            <a:endParaRPr lang="zh-CN" altLang="en-US" dirty="0"/>
          </a:p>
        </p:txBody>
      </p:sp>
      <p:sp>
        <p:nvSpPr>
          <p:cNvPr id="20" name="内容占位符 10"/>
          <p:cNvSpPr>
            <a:spLocks noGrp="1"/>
          </p:cNvSpPr>
          <p:nvPr>
            <p:ph sz="quarter" idx="14"/>
          </p:nvPr>
        </p:nvSpPr>
        <p:spPr>
          <a:xfrm>
            <a:off x="838199" y="1630235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以左上角为坐标原点(0, 0)，右侧为 x 轴正方向、下方为 y 轴正方向建立的平面直角坐标系。</a:t>
            </a:r>
            <a:endParaRPr lang="zh-CN" alt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0" b="29500"/>
          <a:stretch>
            <a:fillRect/>
          </a:stretch>
        </p:blipFill>
        <p:spPr bwMode="auto">
          <a:xfrm>
            <a:off x="2468518" y="2775495"/>
            <a:ext cx="6649174" cy="272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3884930" y="2999740"/>
            <a:ext cx="39751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246880" y="2775495"/>
            <a:ext cx="0" cy="20149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38200" y="1209675"/>
            <a:ext cx="5727700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28600" indent="-288290" algn="l">
              <a:lnSpc>
                <a:spcPct val="100000"/>
              </a:lnSpc>
              <a:spcBef>
                <a:spcPts val="1000"/>
              </a:spcBef>
              <a:buClrTx/>
              <a:buSzPct val="90000"/>
              <a:buFont typeface="Wingdings 2" panose="05020102010507070707" pitchFamily="18" charset="2"/>
              <a:buChar char=""/>
            </a:pPr>
            <a:r>
              <a:rPr lang="zh-CN" altLang="en-US" sz="2400" dirty="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+mn-ea"/>
              </a:rPr>
              <a:t>点</a:t>
            </a:r>
            <a:r>
              <a:rPr lang="zh-CN" altLang="en-US" sz="2400" dirty="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+mn-ea"/>
              </a:rPr>
              <a:t>阵坐标系</a:t>
            </a:r>
            <a:endParaRPr lang="zh-CN" altLang="en-US" sz="2400" dirty="0" smtClean="0">
              <a:solidFill>
                <a:schemeClr val="accent1"/>
              </a:solidFill>
              <a:latin typeface="方正粗圆简体" panose="02000000000000000000" charset="-122"/>
              <a:ea typeface="方正粗圆简体" panose="02000000000000000000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  <a:latin typeface="方正准圆_GBK" panose="02000000000000000000" charset="-122"/>
              <a:ea typeface="方正准圆_GBK" panose="02000000000000000000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2100686"/>
          </a:xfrm>
        </p:spPr>
        <p:txBody>
          <a:bodyPr>
            <a:noAutofit/>
          </a:bodyPr>
          <a:lstStyle/>
          <a:p>
            <a:r>
              <a:rPr lang="zh-CN" altLang="en-US" dirty="0"/>
              <a:t>①</a:t>
            </a:r>
            <a:r>
              <a:rPr lang="zh-CN" altLang="en-US" dirty="0">
                <a:sym typeface="+mn-ea"/>
              </a:rPr>
              <a:t> 逐个点亮一行灯。用</a:t>
            </a:r>
            <a:r>
              <a:rPr lang="en-US" altLang="zh-CN" dirty="0">
                <a:sym typeface="+mn-ea"/>
              </a:rPr>
              <a:t>for</a:t>
            </a:r>
            <a:r>
              <a:rPr lang="zh-CN" altLang="en-US" dirty="0">
                <a:sym typeface="+mn-ea"/>
              </a:rPr>
              <a:t>循环从坐标</a:t>
            </a:r>
            <a:r>
              <a:rPr lang="en-US" altLang="zh-CN" dirty="0">
                <a:sym typeface="+mn-ea"/>
              </a:rPr>
              <a:t>(0,0)</a:t>
            </a:r>
            <a:r>
              <a:rPr lang="zh-CN" altLang="en-US" dirty="0">
                <a:sym typeface="+mn-ea"/>
              </a:rPr>
              <a:t>开始左往右依次点亮，直到</a:t>
            </a:r>
            <a:r>
              <a:rPr lang="en-US" altLang="zh-CN" dirty="0">
                <a:sym typeface="+mn-ea"/>
              </a:rPr>
              <a:t>(0,15)</a:t>
            </a:r>
            <a:r>
              <a:rPr lang="zh-CN" altLang="en-US" dirty="0">
                <a:sym typeface="+mn-ea"/>
              </a:rPr>
              <a:t>结束。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3025" y="3488690"/>
            <a:ext cx="6278880" cy="19126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9675"/>
            <a:ext cx="6156960" cy="7543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932430" y="2591435"/>
            <a:ext cx="3983990" cy="5492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</Words>
  <Application>WPS 表格</Application>
  <PresentationFormat>宽屏</PresentationFormat>
  <Paragraphs>88</Paragraphs>
  <Slides>19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宋体</vt:lpstr>
      <vt:lpstr>Wingdings</vt:lpstr>
      <vt:lpstr>Wingdings 2</vt:lpstr>
      <vt:lpstr>字魂27号-布丁体</vt:lpstr>
      <vt:lpstr>苹方-简</vt:lpstr>
      <vt:lpstr>方正准圆简体</vt:lpstr>
      <vt:lpstr>方正粗圆简体</vt:lpstr>
      <vt:lpstr>方正准圆_GBK</vt:lpstr>
      <vt:lpstr>微软雅黑</vt:lpstr>
      <vt:lpstr>汉仪旗黑</vt:lpstr>
      <vt:lpstr>等线</vt:lpstr>
      <vt:lpstr>汉仪中等线KW</vt:lpstr>
      <vt:lpstr>Calibri</vt:lpstr>
      <vt:lpstr>Helvetica Neue</vt:lpstr>
      <vt:lpstr>汉仪书宋二KW</vt:lpstr>
      <vt:lpstr>Apple SD Gothic Neo</vt:lpstr>
      <vt:lpstr>宋体</vt:lpstr>
      <vt:lpstr>Arial Unicode MS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预备知识</vt:lpstr>
      <vt:lpstr>程序编写</vt:lpstr>
      <vt:lpstr>程序编写</vt:lpstr>
      <vt:lpstr>程序编写</vt:lpstr>
      <vt:lpstr>程序编写</vt:lpstr>
      <vt:lpstr>程序编写</vt:lpstr>
      <vt:lpstr>PowerPoint 演示文稿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A lie</cp:lastModifiedBy>
  <cp:revision>1005</cp:revision>
  <dcterms:created xsi:type="dcterms:W3CDTF">2022-09-17T10:28:40Z</dcterms:created>
  <dcterms:modified xsi:type="dcterms:W3CDTF">2022-09-17T10:28:40Z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99CE18AE5EF54FC3AE1ADFC989762AD3</vt:lpwstr>
  </property>
</Properties>
</file>